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1"/>
  </p:sldMasterIdLst>
  <p:notesMasterIdLst>
    <p:notesMasterId r:id="rId9"/>
  </p:notesMasterIdLst>
  <p:handoutMasterIdLst>
    <p:handoutMasterId r:id="rId10"/>
  </p:handoutMasterIdLst>
  <p:sldIdLst>
    <p:sldId id="256" r:id="rId2"/>
    <p:sldId id="257" r:id="rId3"/>
    <p:sldId id="258" r:id="rId4"/>
    <p:sldId id="259" r:id="rId5"/>
    <p:sldId id="340" r:id="rId6"/>
    <p:sldId id="341" r:id="rId7"/>
    <p:sldId id="342" r:id="rId8"/>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3F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C9D8CE-F5F2-9B26-9ECC-4E4466429521}"/>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F5A946CE-62A7-967C-6320-E779733D9DBD}"/>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dirty="0">
                <a:latin typeface="Arial" panose="020B0604020202020204" pitchFamily="34" charset="0"/>
                <a:cs typeface="Arial" panose="020B0604020202020204" pitchFamily="34" charset="0"/>
              </a:rPr>
              <a:t>2/25/2024 pm</a:t>
            </a:r>
          </a:p>
        </p:txBody>
      </p:sp>
      <p:sp>
        <p:nvSpPr>
          <p:cNvPr id="4" name="Footer Placeholder 3">
            <a:extLst>
              <a:ext uri="{FF2B5EF4-FFF2-40B4-BE49-F238E27FC236}">
                <a16:creationId xmlns:a16="http://schemas.microsoft.com/office/drawing/2014/main" id="{D2FBBFC7-0FB8-7CF6-0496-74780D6590BE}"/>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6CC2C8B4-EA20-2558-B26C-833EEC16ECDE}"/>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611CC673-8E2D-4A9C-B4A8-F5E3B4E6026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595591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2/25/2024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CD4DF5CD-CEE6-4578-946B-6ECD1D153303}" type="slidenum">
              <a:rPr lang="en-US" smtClean="0"/>
              <a:t>‹#›</a:t>
            </a:fld>
            <a:endParaRPr lang="en-US"/>
          </a:p>
        </p:txBody>
      </p:sp>
    </p:spTree>
    <p:extLst>
      <p:ext uri="{BB962C8B-B14F-4D97-AF65-F5344CB8AC3E}">
        <p14:creationId xmlns:p14="http://schemas.microsoft.com/office/powerpoint/2010/main" val="48515418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Jeremiah Cox, presented at 84</a:t>
            </a:r>
            <a:r>
              <a:rPr lang="en-US" b="0" baseline="30000" dirty="0"/>
              <a:t>th</a:t>
            </a:r>
            <a:r>
              <a:rPr lang="en-US" b="0" dirty="0"/>
              <a:t> Street Church of Christ, 2/11/2024</a:t>
            </a:r>
          </a:p>
          <a:p>
            <a:endParaRPr lang="en-US" b="0" dirty="0"/>
          </a:p>
          <a:p>
            <a:r>
              <a:rPr lang="en-US" b="1" dirty="0"/>
              <a:t>I Timothy 6:11-12</a:t>
            </a:r>
            <a:r>
              <a:rPr lang="en-US" dirty="0"/>
              <a:t> – “11 But as for you, O man of God, flee these things. </a:t>
            </a:r>
            <a:r>
              <a:rPr lang="en-US" b="1" dirty="0"/>
              <a:t>Pursue righteousness, godliness, faith, love, steadfastness, gentleness</a:t>
            </a:r>
            <a:r>
              <a:rPr lang="en-US" dirty="0"/>
              <a:t>. 12  Fight the good fight of the faith. Take hold of the eternal life to which you were called and about which you made the good confession in the presence of many witnesses.”</a:t>
            </a:r>
          </a:p>
        </p:txBody>
      </p:sp>
      <p:sp>
        <p:nvSpPr>
          <p:cNvPr id="4" name="Slide Number Placeholder 3"/>
          <p:cNvSpPr>
            <a:spLocks noGrp="1"/>
          </p:cNvSpPr>
          <p:nvPr>
            <p:ph type="sldNum" sz="quarter" idx="5"/>
          </p:nvPr>
        </p:nvSpPr>
        <p:spPr/>
        <p:txBody>
          <a:bodyPr/>
          <a:lstStyle/>
          <a:p>
            <a:fld id="{CD4DF5CD-CEE6-4578-946B-6ECD1D153303}" type="slidenum">
              <a:rPr lang="en-US" smtClean="0"/>
              <a:t>1</a:t>
            </a:fld>
            <a:endParaRPr lang="en-US"/>
          </a:p>
        </p:txBody>
      </p:sp>
      <p:sp>
        <p:nvSpPr>
          <p:cNvPr id="5" name="Date Placeholder 4">
            <a:extLst>
              <a:ext uri="{FF2B5EF4-FFF2-40B4-BE49-F238E27FC236}">
                <a16:creationId xmlns:a16="http://schemas.microsoft.com/office/drawing/2014/main" id="{8E05F96D-2D31-3980-B409-FFD563AAD607}"/>
              </a:ext>
            </a:extLst>
          </p:cNvPr>
          <p:cNvSpPr>
            <a:spLocks noGrp="1"/>
          </p:cNvSpPr>
          <p:nvPr>
            <p:ph type="dt" idx="1"/>
          </p:nvPr>
        </p:nvSpPr>
        <p:spPr/>
        <p:txBody>
          <a:bodyPr/>
          <a:lstStyle/>
          <a:p>
            <a:r>
              <a:rPr lang="en-US"/>
              <a:t>2/25/2024 pm</a:t>
            </a:r>
          </a:p>
        </p:txBody>
      </p:sp>
      <p:sp>
        <p:nvSpPr>
          <p:cNvPr id="6" name="Footer Placeholder 5">
            <a:extLst>
              <a:ext uri="{FF2B5EF4-FFF2-40B4-BE49-F238E27FC236}">
                <a16:creationId xmlns:a16="http://schemas.microsoft.com/office/drawing/2014/main" id="{A4130B66-41BA-2631-A6E6-F1DF4AB946B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161819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Timothy 6:9-11</a:t>
            </a:r>
            <a:r>
              <a:rPr lang="en-US" dirty="0"/>
              <a:t> – “9 But those who desire to be rich fall into temptation, into a snare, into many senseless and harmful desires that plunge people into </a:t>
            </a:r>
            <a:r>
              <a:rPr lang="en-US" b="1" dirty="0"/>
              <a:t>ruin and destruction</a:t>
            </a:r>
            <a:r>
              <a:rPr lang="en-US" dirty="0"/>
              <a:t>. 10 For the love of money is a root of all kinds of evils. It is through this craving that some have </a:t>
            </a:r>
            <a:r>
              <a:rPr lang="en-US" b="1" dirty="0"/>
              <a:t>wandered away from the faith</a:t>
            </a:r>
            <a:r>
              <a:rPr lang="en-US" dirty="0"/>
              <a:t> and pierced themselves with many pangs. 11 But as for you, O man of God, </a:t>
            </a:r>
            <a:r>
              <a:rPr lang="en-US" b="1" dirty="0"/>
              <a:t>flee these things</a:t>
            </a:r>
            <a:r>
              <a:rPr lang="en-US" dirty="0"/>
              <a:t>. Pursue righteousness, godliness, faith, love, steadfastness, gentleness.”</a:t>
            </a:r>
          </a:p>
          <a:p>
            <a:r>
              <a:rPr lang="en-US" b="1" dirty="0"/>
              <a:t>II Timothy 2:22</a:t>
            </a:r>
            <a:r>
              <a:rPr lang="en-US" dirty="0"/>
              <a:t> – “So </a:t>
            </a:r>
            <a:r>
              <a:rPr lang="en-US" b="1" dirty="0"/>
              <a:t>flee youthful passions</a:t>
            </a:r>
            <a:r>
              <a:rPr lang="en-US" dirty="0"/>
              <a:t> and pursue righteousness, faith, love, and peace, along with those who call on the Lord from a pure heart.”</a:t>
            </a:r>
          </a:p>
          <a:p>
            <a:r>
              <a:rPr lang="en-US" b="1" dirty="0"/>
              <a:t>Genesis 39:6b-12</a:t>
            </a:r>
            <a:r>
              <a:rPr lang="en-US" dirty="0"/>
              <a:t> – “Now Joseph was handsome in form and appearance. 7 And after a time his master's wife cast her eyes on Joseph and said, ‘Lie with me.’ 8 But he refused and said to his master's wife, ‘Behold, because of me my master has no concern about anything in the house, and he has put everything that he has in my charge. 9 He is not greater in this house than I am, nor has he kept back anything from me except yourself, because you are his wife. How then can I do this great wickedness and </a:t>
            </a:r>
            <a:r>
              <a:rPr lang="en-US" b="1" dirty="0"/>
              <a:t>sin against God</a:t>
            </a:r>
            <a:r>
              <a:rPr lang="en-US" dirty="0"/>
              <a:t>?’ 10 And as she spoke to Joseph day after day, he would not listen to her, to lie beside her or to be with her. 11 But one day, when he went into the house to do his work and none of the men of the house was there in the house, 12  she caught him by his garment, saying, ‘Lie with me. But he left his garment in her hand and </a:t>
            </a:r>
            <a:r>
              <a:rPr lang="en-US" b="1" dirty="0"/>
              <a:t>fled and got out</a:t>
            </a:r>
            <a:r>
              <a:rPr lang="en-US" dirty="0"/>
              <a:t> of the house.”</a:t>
            </a:r>
          </a:p>
          <a:p>
            <a:endParaRPr lang="en-US" dirty="0"/>
          </a:p>
          <a:p>
            <a:r>
              <a:rPr lang="en-US" b="1" dirty="0"/>
              <a:t>I Timothy 6:11</a:t>
            </a:r>
            <a:r>
              <a:rPr lang="en-US" dirty="0"/>
              <a:t> – “But as for you, O man of God, flee these things. </a:t>
            </a:r>
            <a:r>
              <a:rPr lang="en-US" b="1" dirty="0"/>
              <a:t>Pursue righteousness, godliness, faith, love, steadfastness, gentleness</a:t>
            </a:r>
            <a:r>
              <a:rPr lang="en-US" dirty="0"/>
              <a:t>.”</a:t>
            </a:r>
          </a:p>
          <a:p>
            <a:r>
              <a:rPr lang="en-US" b="1" dirty="0"/>
              <a:t>Ephesians 4:11-13</a:t>
            </a:r>
            <a:r>
              <a:rPr lang="en-US" dirty="0"/>
              <a:t> – “11 And he gave the apostles, the prophets, the evangelists, the pastors and teachers,  12  to equip the saints for the work of ministry, for building up the body of Christ, 13 </a:t>
            </a:r>
            <a:r>
              <a:rPr lang="en-US" b="1" dirty="0"/>
              <a:t>until we all attain to the unity of the faith</a:t>
            </a:r>
            <a:r>
              <a:rPr lang="en-US" dirty="0"/>
              <a:t> and of the knowledge of the Son of God, to mature manhood, to the measure of the stature of the fullness of Christ”</a:t>
            </a:r>
          </a:p>
          <a:p>
            <a:r>
              <a:rPr lang="en-US" b="1" dirty="0"/>
              <a:t>I Corinthians 11:1</a:t>
            </a:r>
            <a:r>
              <a:rPr lang="en-US" dirty="0"/>
              <a:t> – “</a:t>
            </a:r>
            <a:r>
              <a:rPr lang="en-US" b="1" dirty="0"/>
              <a:t>Be imitators</a:t>
            </a:r>
            <a:r>
              <a:rPr lang="en-US" dirty="0"/>
              <a:t> of me, as I am of Christ.”</a:t>
            </a:r>
          </a:p>
          <a:p>
            <a:r>
              <a:rPr lang="en-US" b="1" dirty="0"/>
              <a:t>Galatians 2:20</a:t>
            </a:r>
            <a:r>
              <a:rPr lang="en-US" dirty="0"/>
              <a:t> – “I have been crucified with Christ. It is no longer I who live, but Christ who lives in me. And the life I now live in the flesh </a:t>
            </a:r>
            <a:r>
              <a:rPr lang="en-US" b="1" dirty="0"/>
              <a:t>I live by faith in the Son of God</a:t>
            </a:r>
            <a:r>
              <a:rPr lang="en-US" dirty="0"/>
              <a:t>, who loved me and gave himself for me.”</a:t>
            </a:r>
          </a:p>
        </p:txBody>
      </p:sp>
      <p:sp>
        <p:nvSpPr>
          <p:cNvPr id="4" name="Slide Number Placeholder 3"/>
          <p:cNvSpPr>
            <a:spLocks noGrp="1"/>
          </p:cNvSpPr>
          <p:nvPr>
            <p:ph type="sldNum" sz="quarter" idx="5"/>
          </p:nvPr>
        </p:nvSpPr>
        <p:spPr/>
        <p:txBody>
          <a:bodyPr/>
          <a:lstStyle/>
          <a:p>
            <a:fld id="{CD4DF5CD-CEE6-4578-946B-6ECD1D153303}" type="slidenum">
              <a:rPr lang="en-US" smtClean="0"/>
              <a:t>2</a:t>
            </a:fld>
            <a:endParaRPr lang="en-US"/>
          </a:p>
        </p:txBody>
      </p:sp>
      <p:sp>
        <p:nvSpPr>
          <p:cNvPr id="5" name="Date Placeholder 4">
            <a:extLst>
              <a:ext uri="{FF2B5EF4-FFF2-40B4-BE49-F238E27FC236}">
                <a16:creationId xmlns:a16="http://schemas.microsoft.com/office/drawing/2014/main" id="{4DB67F58-53E9-39B5-B39B-03B1D40FC173}"/>
              </a:ext>
            </a:extLst>
          </p:cNvPr>
          <p:cNvSpPr>
            <a:spLocks noGrp="1"/>
          </p:cNvSpPr>
          <p:nvPr>
            <p:ph type="dt" idx="1"/>
          </p:nvPr>
        </p:nvSpPr>
        <p:spPr/>
        <p:txBody>
          <a:bodyPr/>
          <a:lstStyle/>
          <a:p>
            <a:r>
              <a:rPr lang="en-US"/>
              <a:t>2/25/2024 pm</a:t>
            </a:r>
          </a:p>
        </p:txBody>
      </p:sp>
      <p:sp>
        <p:nvSpPr>
          <p:cNvPr id="6" name="Footer Placeholder 5">
            <a:extLst>
              <a:ext uri="{FF2B5EF4-FFF2-40B4-BE49-F238E27FC236}">
                <a16:creationId xmlns:a16="http://schemas.microsoft.com/office/drawing/2014/main" id="{85B4B4DE-2949-6ACD-A16A-F37C6E54061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53279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12:30, 43-45</a:t>
            </a:r>
            <a:r>
              <a:rPr lang="en-US" dirty="0"/>
              <a:t> – “30 Whoever is not with me is against me, and whoever does not gather with me scatters … 43 When the unclean spirit has gone out of a person, it passes through waterless places seeking rest, but finds none.  44 Then it says, 'I will return to my house from which I came.' And when it comes, it finds the house empty, swept, and put in order.  45 Then it goes and brings with it seven other spirits more evil than itself, and they enter and dwell there, and the last state of that person is worse than the first. So also will it be with this evil generation.“</a:t>
            </a:r>
          </a:p>
          <a:p>
            <a:endParaRPr lang="en-US" dirty="0"/>
          </a:p>
          <a:p>
            <a:r>
              <a:rPr lang="en-US" b="1" dirty="0"/>
              <a:t>I John 1:5</a:t>
            </a:r>
            <a:r>
              <a:rPr lang="en-US" dirty="0"/>
              <a:t> – “This is the message we have heard from him and </a:t>
            </a:r>
            <a:r>
              <a:rPr lang="en-US" b="1" dirty="0"/>
              <a:t>proclaim to you</a:t>
            </a:r>
            <a:r>
              <a:rPr lang="en-US" dirty="0"/>
              <a:t>, that God is light, and in him is no darkness at all.”</a:t>
            </a:r>
          </a:p>
          <a:p>
            <a:r>
              <a:rPr lang="en-US" b="1" dirty="0"/>
              <a:t>I John 4:8</a:t>
            </a:r>
            <a:r>
              <a:rPr lang="en-US" dirty="0"/>
              <a:t> – “Anyone who does not love does not know God, </a:t>
            </a:r>
            <a:r>
              <a:rPr lang="en-US" b="1" dirty="0"/>
              <a:t>because God is love</a:t>
            </a:r>
            <a:r>
              <a:rPr lang="en-US" dirty="0"/>
              <a:t>.”</a:t>
            </a:r>
          </a:p>
          <a:p>
            <a:r>
              <a:rPr lang="en-US" b="1" dirty="0"/>
              <a:t>Luke 10:36-37</a:t>
            </a:r>
            <a:r>
              <a:rPr lang="en-US" dirty="0"/>
              <a:t> – “36 Which of these three, do you think, proved to be a neighbor to the man who fell among the robbers?  37 He said, ‘The one who showed him mercy.’ And Jesus said to him, You </a:t>
            </a:r>
            <a:r>
              <a:rPr lang="en-US" b="1" dirty="0"/>
              <a:t>go, and do likewise</a:t>
            </a:r>
            <a:r>
              <a:rPr lang="en-US" dirty="0"/>
              <a:t>.“</a:t>
            </a:r>
          </a:p>
          <a:p>
            <a:endParaRPr lang="en-US" dirty="0"/>
          </a:p>
          <a:p>
            <a:r>
              <a:rPr lang="en-US" b="1" dirty="0"/>
              <a:t>II Peter 1:5-11</a:t>
            </a:r>
            <a:r>
              <a:rPr lang="en-US" dirty="0"/>
              <a:t> – “5 For this very reason, </a:t>
            </a:r>
            <a:r>
              <a:rPr lang="en-US" b="1" dirty="0"/>
              <a:t>make every effort to supplement your faith</a:t>
            </a:r>
            <a:r>
              <a:rPr lang="en-US" dirty="0"/>
              <a:t> with virtue, and virtue with knowledge, 6 and knowledge with self-control, and self-control with steadfastness, and steadfastness with godliness, 7 and godliness with brotherly affection, and brotherly affection with love. 8 For if these qualities are </a:t>
            </a:r>
            <a:r>
              <a:rPr lang="en-US" b="1" dirty="0"/>
              <a:t>yours and are increasing</a:t>
            </a:r>
            <a:r>
              <a:rPr lang="en-US" dirty="0"/>
              <a:t>, they keep you from being ineffective or unfruitful in the knowledge of our Lord Jesus Christ. 9 For whoever lacks these qualities is so nearsighted that he is blind, having forgotten that he was cleansed from his former sins. 10 Therefore, brothers, </a:t>
            </a:r>
            <a:r>
              <a:rPr lang="en-US" b="1" dirty="0"/>
              <a:t>be all the more diligent</a:t>
            </a:r>
            <a:r>
              <a:rPr lang="en-US" dirty="0"/>
              <a:t> to make your calling and election sure, for if you practice these qualities you will never fall. 11 For in this way there will be richly provided for you an entrance into the eternal kingdom of our Lord and Savior Jesus Christ.”</a:t>
            </a:r>
          </a:p>
          <a:p>
            <a:r>
              <a:rPr lang="en-US" b="1" dirty="0"/>
              <a:t>II Peter 3:18</a:t>
            </a:r>
            <a:r>
              <a:rPr lang="en-US" dirty="0"/>
              <a:t> – “But </a:t>
            </a:r>
            <a:r>
              <a:rPr lang="en-US" b="1" dirty="0"/>
              <a:t>grow in the grace and knowledge</a:t>
            </a:r>
            <a:r>
              <a:rPr lang="en-US" dirty="0"/>
              <a:t> of our Lord and Savior Jesus Christ. To him be the glory both now and to the day of eternity. Amen.”</a:t>
            </a:r>
          </a:p>
          <a:p>
            <a:r>
              <a:rPr lang="en-US" b="1" dirty="0"/>
              <a:t>I Corinthians 15:10</a:t>
            </a:r>
            <a:r>
              <a:rPr lang="en-US" dirty="0"/>
              <a:t> – “But </a:t>
            </a:r>
            <a:r>
              <a:rPr lang="en-US" b="1" dirty="0"/>
              <a:t>by the grace of God</a:t>
            </a:r>
            <a:r>
              <a:rPr lang="en-US" dirty="0"/>
              <a:t> I am what I am, and </a:t>
            </a:r>
            <a:r>
              <a:rPr lang="en-US" b="1" dirty="0"/>
              <a:t>his grace toward me was not in vain</a:t>
            </a:r>
            <a:r>
              <a:rPr lang="en-US" dirty="0"/>
              <a:t>. On the contrary, I worked harder than any of them, though it was not I, but </a:t>
            </a:r>
            <a:r>
              <a:rPr lang="en-US" b="1" dirty="0"/>
              <a:t>the grace of God that is with me</a:t>
            </a:r>
            <a:r>
              <a:rPr lang="en-US" dirty="0"/>
              <a:t>.”</a:t>
            </a:r>
          </a:p>
          <a:p>
            <a:endParaRPr lang="en-US" dirty="0"/>
          </a:p>
          <a:p>
            <a:r>
              <a:rPr lang="en-US" b="1" dirty="0"/>
              <a:t>Galatians 5:6</a:t>
            </a:r>
            <a:r>
              <a:rPr lang="en-US" dirty="0"/>
              <a:t> – “For in Christ Jesus neither circumcision nor uncircumcision counts for anything, but only </a:t>
            </a:r>
            <a:r>
              <a:rPr lang="en-US" b="1" dirty="0"/>
              <a:t>faith working through love</a:t>
            </a:r>
            <a:r>
              <a:rPr lang="en-US" dirty="0"/>
              <a:t>.”</a:t>
            </a:r>
          </a:p>
          <a:p>
            <a:r>
              <a:rPr lang="en-US" b="1" dirty="0"/>
              <a:t>I Thessalonians 1:2-3</a:t>
            </a:r>
            <a:r>
              <a:rPr lang="en-US" dirty="0"/>
              <a:t> – “2 We give thanks to God always for all of you, constantly mentioning you in our prayers, 3 remembering before our God and Father </a:t>
            </a:r>
            <a:r>
              <a:rPr lang="en-US" b="1" dirty="0"/>
              <a:t>your work of faith and labor of love</a:t>
            </a:r>
            <a:r>
              <a:rPr lang="en-US" dirty="0"/>
              <a:t> and steadfastness of hope in our Lord Jesus Christ.”</a:t>
            </a:r>
          </a:p>
          <a:p>
            <a:r>
              <a:rPr lang="en-US" b="1" dirty="0"/>
              <a:t>James 4:17</a:t>
            </a:r>
            <a:r>
              <a:rPr lang="en-US" dirty="0"/>
              <a:t> – “So whoever knows the right thing to do and </a:t>
            </a:r>
            <a:r>
              <a:rPr lang="en-US" b="1" dirty="0"/>
              <a:t>fails to do it</a:t>
            </a:r>
            <a:r>
              <a:rPr lang="en-US" dirty="0"/>
              <a:t>, for him it is sin.”</a:t>
            </a:r>
          </a:p>
        </p:txBody>
      </p:sp>
      <p:sp>
        <p:nvSpPr>
          <p:cNvPr id="4" name="Slide Number Placeholder 3"/>
          <p:cNvSpPr>
            <a:spLocks noGrp="1"/>
          </p:cNvSpPr>
          <p:nvPr>
            <p:ph type="sldNum" sz="quarter" idx="5"/>
          </p:nvPr>
        </p:nvSpPr>
        <p:spPr/>
        <p:txBody>
          <a:bodyPr/>
          <a:lstStyle/>
          <a:p>
            <a:fld id="{CD4DF5CD-CEE6-4578-946B-6ECD1D153303}" type="slidenum">
              <a:rPr lang="en-US" smtClean="0"/>
              <a:t>3</a:t>
            </a:fld>
            <a:endParaRPr lang="en-US"/>
          </a:p>
        </p:txBody>
      </p:sp>
      <p:sp>
        <p:nvSpPr>
          <p:cNvPr id="5" name="Date Placeholder 4">
            <a:extLst>
              <a:ext uri="{FF2B5EF4-FFF2-40B4-BE49-F238E27FC236}">
                <a16:creationId xmlns:a16="http://schemas.microsoft.com/office/drawing/2014/main" id="{DDDB445A-14D7-0C08-10B5-B5006C905B46}"/>
              </a:ext>
            </a:extLst>
          </p:cNvPr>
          <p:cNvSpPr>
            <a:spLocks noGrp="1"/>
          </p:cNvSpPr>
          <p:nvPr>
            <p:ph type="dt" idx="1"/>
          </p:nvPr>
        </p:nvSpPr>
        <p:spPr/>
        <p:txBody>
          <a:bodyPr/>
          <a:lstStyle/>
          <a:p>
            <a:r>
              <a:rPr lang="en-US"/>
              <a:t>2/25/2024 pm</a:t>
            </a:r>
          </a:p>
        </p:txBody>
      </p:sp>
      <p:sp>
        <p:nvSpPr>
          <p:cNvPr id="6" name="Footer Placeholder 5">
            <a:extLst>
              <a:ext uri="{FF2B5EF4-FFF2-40B4-BE49-F238E27FC236}">
                <a16:creationId xmlns:a16="http://schemas.microsoft.com/office/drawing/2014/main" id="{675F9730-D6A3-597A-A9BC-E378581DC5A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33400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6:33</a:t>
            </a:r>
            <a:r>
              <a:rPr lang="en-US" dirty="0"/>
              <a:t> – “But </a:t>
            </a:r>
            <a:r>
              <a:rPr lang="en-US" b="1" dirty="0"/>
              <a:t>seek first the kingdom of God</a:t>
            </a:r>
            <a:r>
              <a:rPr lang="en-US" dirty="0"/>
              <a:t> and his righteousness, and all these things will be added to you.”</a:t>
            </a:r>
          </a:p>
          <a:p>
            <a:r>
              <a:rPr lang="en-US" b="1" dirty="0"/>
              <a:t>I Timothy 4:7</a:t>
            </a:r>
            <a:r>
              <a:rPr lang="en-US" dirty="0"/>
              <a:t> – “Have nothing to do with irreverent, silly myths. Rather </a:t>
            </a:r>
            <a:r>
              <a:rPr lang="en-US" b="1" dirty="0"/>
              <a:t>train yourself for godliness</a:t>
            </a:r>
            <a:r>
              <a:rPr lang="en-US" dirty="0"/>
              <a:t>”</a:t>
            </a:r>
          </a:p>
          <a:p>
            <a:endParaRPr lang="en-US" dirty="0"/>
          </a:p>
          <a:p>
            <a:r>
              <a:rPr lang="en-US" b="1" dirty="0"/>
              <a:t>Romans 10:17</a:t>
            </a:r>
            <a:r>
              <a:rPr lang="en-US" dirty="0"/>
              <a:t> – “So </a:t>
            </a:r>
            <a:r>
              <a:rPr lang="en-US" b="1" dirty="0"/>
              <a:t>faith comes from hearing</a:t>
            </a:r>
            <a:r>
              <a:rPr lang="en-US" dirty="0"/>
              <a:t>, and hearing through the word of Christ.”</a:t>
            </a:r>
          </a:p>
          <a:p>
            <a:r>
              <a:rPr lang="en-US" b="1" dirty="0"/>
              <a:t>James 2:14-17</a:t>
            </a:r>
            <a:r>
              <a:rPr lang="en-US" dirty="0"/>
              <a:t> – “14 </a:t>
            </a:r>
            <a:r>
              <a:rPr lang="en-US" b="1" dirty="0"/>
              <a:t>What good is it</a:t>
            </a:r>
            <a:r>
              <a:rPr lang="en-US" dirty="0"/>
              <a:t>, my brothers, if someone says he has faith but does not have works? Can that faith save him? 15  If a brother or sister is poorly clothed and lacking in daily food, 16  and one of you says to them, ‘Go in peace, be warmed and filled,’ without giving them the things needed for the body, what good is that? 17 So also faith by itself, if it does not have works, is dead.”</a:t>
            </a:r>
          </a:p>
          <a:p>
            <a:r>
              <a:rPr lang="en-US" b="1" dirty="0"/>
              <a:t>Ephesians 6:16</a:t>
            </a:r>
            <a:r>
              <a:rPr lang="en-US" dirty="0"/>
              <a:t> – “In all circumstances </a:t>
            </a:r>
            <a:r>
              <a:rPr lang="en-US" b="1" dirty="0"/>
              <a:t>take up the shield of faith</a:t>
            </a:r>
            <a:r>
              <a:rPr lang="en-US" dirty="0"/>
              <a:t>, with which you can extinguish all the flaming darts of the evil one”</a:t>
            </a:r>
          </a:p>
          <a:p>
            <a:r>
              <a:rPr lang="en-US" b="1" dirty="0"/>
              <a:t>I John 5:1-3</a:t>
            </a:r>
            <a:r>
              <a:rPr lang="en-US" dirty="0"/>
              <a:t> – “1 Everyone who believes that Jesus is the Christ has been born of God, and everyone who loves the Father loves whoever has been born of him. 2  By this we know that </a:t>
            </a:r>
            <a:r>
              <a:rPr lang="en-US" b="1" dirty="0"/>
              <a:t>we love the children of God</a:t>
            </a:r>
            <a:r>
              <a:rPr lang="en-US" dirty="0"/>
              <a:t>, when </a:t>
            </a:r>
            <a:r>
              <a:rPr lang="en-US" b="1" dirty="0"/>
              <a:t>we love God</a:t>
            </a:r>
            <a:r>
              <a:rPr lang="en-US" dirty="0"/>
              <a:t> and obey his commandments. 3 For </a:t>
            </a:r>
            <a:r>
              <a:rPr lang="en-US" b="1" dirty="0"/>
              <a:t>this is the love of God</a:t>
            </a:r>
            <a:r>
              <a:rPr lang="en-US" dirty="0"/>
              <a:t>, that we keep his commandments. And his commandments are not burdensome.”</a:t>
            </a:r>
          </a:p>
          <a:p>
            <a:endParaRPr lang="en-US" dirty="0"/>
          </a:p>
          <a:p>
            <a:r>
              <a:rPr lang="en-US" b="1" dirty="0"/>
              <a:t>James 1:2-4</a:t>
            </a:r>
            <a:r>
              <a:rPr lang="en-US" dirty="0"/>
              <a:t> – “2 Count it all joy, my brothers, when you meet trials of various kinds, 3 for you know that the testing of your faith produces </a:t>
            </a:r>
            <a:r>
              <a:rPr lang="en-US" b="1" dirty="0"/>
              <a:t>steadfastness</a:t>
            </a:r>
            <a:r>
              <a:rPr lang="en-US" dirty="0"/>
              <a:t>. 4 And let steadfastness have its full effect, </a:t>
            </a:r>
            <a:r>
              <a:rPr lang="en-US" b="1" dirty="0"/>
              <a:t>that you may be perfect and complete</a:t>
            </a:r>
            <a:r>
              <a:rPr lang="en-US" dirty="0"/>
              <a:t>, lacking in nothing … 19 Know this, my beloved brothers: let every person be quick to hear, slow to speak, slow to anger; 20 for the anger of man does not produce the righteousness that God requires.  21 Therefore put away all filthiness and rampant wickedness and </a:t>
            </a:r>
            <a:r>
              <a:rPr lang="en-US" b="1" dirty="0"/>
              <a:t>receive with meekness</a:t>
            </a:r>
            <a:r>
              <a:rPr lang="en-US" dirty="0"/>
              <a:t> the implanted word, which is able to save your souls.”</a:t>
            </a:r>
          </a:p>
        </p:txBody>
      </p:sp>
      <p:sp>
        <p:nvSpPr>
          <p:cNvPr id="4" name="Slide Number Placeholder 3"/>
          <p:cNvSpPr>
            <a:spLocks noGrp="1"/>
          </p:cNvSpPr>
          <p:nvPr>
            <p:ph type="sldNum" sz="quarter" idx="5"/>
          </p:nvPr>
        </p:nvSpPr>
        <p:spPr/>
        <p:txBody>
          <a:bodyPr/>
          <a:lstStyle/>
          <a:p>
            <a:fld id="{CD4DF5CD-CEE6-4578-946B-6ECD1D153303}" type="slidenum">
              <a:rPr lang="en-US" smtClean="0"/>
              <a:t>4</a:t>
            </a:fld>
            <a:endParaRPr lang="en-US"/>
          </a:p>
        </p:txBody>
      </p:sp>
      <p:sp>
        <p:nvSpPr>
          <p:cNvPr id="5" name="Date Placeholder 4">
            <a:extLst>
              <a:ext uri="{FF2B5EF4-FFF2-40B4-BE49-F238E27FC236}">
                <a16:creationId xmlns:a16="http://schemas.microsoft.com/office/drawing/2014/main" id="{731390CF-41BE-CB49-D546-816CA1DF65CB}"/>
              </a:ext>
            </a:extLst>
          </p:cNvPr>
          <p:cNvSpPr>
            <a:spLocks noGrp="1"/>
          </p:cNvSpPr>
          <p:nvPr>
            <p:ph type="dt" idx="1"/>
          </p:nvPr>
        </p:nvSpPr>
        <p:spPr/>
        <p:txBody>
          <a:bodyPr/>
          <a:lstStyle/>
          <a:p>
            <a:r>
              <a:rPr lang="en-US"/>
              <a:t>2/25/2024 pm</a:t>
            </a:r>
          </a:p>
        </p:txBody>
      </p:sp>
      <p:sp>
        <p:nvSpPr>
          <p:cNvPr id="6" name="Footer Placeholder 5">
            <a:extLst>
              <a:ext uri="{FF2B5EF4-FFF2-40B4-BE49-F238E27FC236}">
                <a16:creationId xmlns:a16="http://schemas.microsoft.com/office/drawing/2014/main" id="{D24ACB58-9C02-39C4-1047-6BB9316CD29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02066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a:t>
            </a:r>
            <a:r>
              <a:rPr lang="en-US" b="1" dirty="0"/>
              <a:t>The word is near you</a:t>
            </a:r>
            <a:r>
              <a:rPr lang="en-US" dirty="0"/>
              <a:t>, in your mouth and in your heart’ (that is, the word of faith that we proclaim)”</a:t>
            </a:r>
          </a:p>
          <a:p>
            <a:r>
              <a:rPr lang="en-US" b="1" dirty="0"/>
              <a:t>Romans 10:11</a:t>
            </a:r>
            <a:r>
              <a:rPr lang="en-US" dirty="0"/>
              <a:t> – “For the Scripture says, ‘</a:t>
            </a:r>
            <a:r>
              <a:rPr lang="en-US" b="1" dirty="0"/>
              <a:t>Everyone who believes in him will not be put to shame</a:t>
            </a:r>
            <a:r>
              <a:rPr lang="en-US" dirty="0"/>
              <a:t>.’”</a:t>
            </a:r>
          </a:p>
        </p:txBody>
      </p:sp>
      <p:sp>
        <p:nvSpPr>
          <p:cNvPr id="4" name="Slide Number Placeholder 3"/>
          <p:cNvSpPr>
            <a:spLocks noGrp="1"/>
          </p:cNvSpPr>
          <p:nvPr>
            <p:ph type="sldNum" sz="quarter" idx="5"/>
          </p:nvPr>
        </p:nvSpPr>
        <p:spPr/>
        <p:txBody>
          <a:bodyPr/>
          <a:lstStyle/>
          <a:p>
            <a:pPr defTabSz="1431033" fontAlgn="base">
              <a:spcBef>
                <a:spcPct val="0"/>
              </a:spcBef>
              <a:spcAft>
                <a:spcPct val="0"/>
              </a:spcAft>
              <a:defRPr/>
            </a:pPr>
            <a:fld id="{3AF42B02-11F3-4BD2-B2E3-53F42D06C240}" type="slidenum">
              <a:rPr lang="en-US" altLang="en-US" sz="2000">
                <a:solidFill>
                  <a:srgbClr val="000000"/>
                </a:solidFill>
                <a:latin typeface="Arial" panose="020B0604020202020204" pitchFamily="34" charset="0"/>
              </a:rPr>
              <a:pPr defTabSz="1431033" fontAlgn="base">
                <a:spcBef>
                  <a:spcPct val="0"/>
                </a:spcBef>
                <a:spcAft>
                  <a:spcPct val="0"/>
                </a:spcAft>
                <a:defRPr/>
              </a:pPr>
              <a:t>5</a:t>
            </a:fld>
            <a:endParaRPr lang="en-US" altLang="en-US" sz="20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2/25/2024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endParaRPr lang="en-US" b="1" dirty="0"/>
          </a:p>
          <a:p>
            <a:r>
              <a:rPr lang="en-US" b="1" dirty="0"/>
              <a:t>Romans 10:10</a:t>
            </a:r>
            <a:r>
              <a:rPr lang="en-US" dirty="0"/>
              <a:t> – “For with the heart one believes and is justified, and </a:t>
            </a:r>
            <a:r>
              <a:rPr lang="en-US" b="1" dirty="0"/>
              <a:t>with the mouth one confesses</a:t>
            </a:r>
            <a:r>
              <a:rPr lang="en-US" dirty="0"/>
              <a:t> and is saved.”</a:t>
            </a:r>
          </a:p>
        </p:txBody>
      </p:sp>
      <p:sp>
        <p:nvSpPr>
          <p:cNvPr id="4" name="Slide Number Placeholder 3"/>
          <p:cNvSpPr>
            <a:spLocks noGrp="1"/>
          </p:cNvSpPr>
          <p:nvPr>
            <p:ph type="sldNum" sz="quarter" idx="5"/>
          </p:nvPr>
        </p:nvSpPr>
        <p:spPr/>
        <p:txBody>
          <a:bodyPr/>
          <a:lstStyle/>
          <a:p>
            <a:pPr defTabSz="1431033" fontAlgn="base">
              <a:spcBef>
                <a:spcPct val="0"/>
              </a:spcBef>
              <a:spcAft>
                <a:spcPct val="0"/>
              </a:spcAft>
              <a:defRPr/>
            </a:pPr>
            <a:fld id="{3AF42B02-11F3-4BD2-B2E3-53F42D06C240}" type="slidenum">
              <a:rPr lang="en-US" altLang="en-US" sz="2000">
                <a:solidFill>
                  <a:srgbClr val="000000"/>
                </a:solidFill>
                <a:latin typeface="Arial" panose="020B0604020202020204" pitchFamily="34" charset="0"/>
              </a:rPr>
              <a:pPr defTabSz="1431033" fontAlgn="base">
                <a:spcBef>
                  <a:spcPct val="0"/>
                </a:spcBef>
                <a:spcAft>
                  <a:spcPct val="0"/>
                </a:spcAft>
                <a:defRPr/>
              </a:pPr>
              <a:t>6</a:t>
            </a:fld>
            <a:endParaRPr lang="en-US" altLang="en-US" sz="20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2/25/2024 pm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1321884">
              <a:defRPr/>
            </a:pPr>
            <a:r>
              <a:rPr lang="en-US" b="1" dirty="0"/>
              <a:t>I Corinthians 15:1-2</a:t>
            </a:r>
            <a:r>
              <a:rPr lang="en-US" dirty="0"/>
              <a:t> – “1 Now I would remind you, brothers, of the gospel I preached to you, which you received, in which you stand, 2 and by which you are being saved, </a:t>
            </a:r>
            <a:r>
              <a:rPr lang="en-US" b="1" dirty="0"/>
              <a:t>if you hold fast to the word</a:t>
            </a:r>
            <a:r>
              <a:rPr lang="en-US" dirty="0"/>
              <a:t> I preached to you – unless you believed in vain.”</a:t>
            </a:r>
          </a:p>
        </p:txBody>
      </p:sp>
      <p:sp>
        <p:nvSpPr>
          <p:cNvPr id="4" name="Slide Number Placeholder 3"/>
          <p:cNvSpPr>
            <a:spLocks noGrp="1"/>
          </p:cNvSpPr>
          <p:nvPr>
            <p:ph type="sldNum" sz="quarter" idx="5"/>
          </p:nvPr>
        </p:nvSpPr>
        <p:spPr/>
        <p:txBody>
          <a:bodyPr/>
          <a:lstStyle/>
          <a:p>
            <a:pPr defTabSz="1431033" fontAlgn="base">
              <a:spcBef>
                <a:spcPct val="0"/>
              </a:spcBef>
              <a:spcAft>
                <a:spcPct val="0"/>
              </a:spcAft>
              <a:defRPr/>
            </a:pPr>
            <a:fld id="{3AF42B02-11F3-4BD2-B2E3-53F42D06C240}" type="slidenum">
              <a:rPr lang="en-US" altLang="en-US" sz="2000">
                <a:solidFill>
                  <a:srgbClr val="000000"/>
                </a:solidFill>
                <a:latin typeface="Arial" panose="020B0604020202020204" pitchFamily="34" charset="0"/>
              </a:rPr>
              <a:pPr defTabSz="1431033" fontAlgn="base">
                <a:spcBef>
                  <a:spcPct val="0"/>
                </a:spcBef>
                <a:spcAft>
                  <a:spcPct val="0"/>
                </a:spcAft>
                <a:defRPr/>
              </a:pPr>
              <a:t>7</a:t>
            </a:fld>
            <a:endParaRPr lang="en-US" altLang="en-US" sz="20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2/25/2024 pm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F1FC7998-4D1D-3E4E-8031-FFD33514B5BF}"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1610240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4DD2A0-FFAD-CC43-9868-FC8E79A0CE1B}"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3853045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258154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2787274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3064320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1456718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968294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1711508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3207546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2888979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4DD2A0-FFAD-CC43-9868-FC8E79A0CE1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1961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4DD2A0-FFAD-CC43-9868-FC8E79A0CE1B}"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3896317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4DD2A0-FFAD-CC43-9868-FC8E79A0CE1B}" type="datetimeFigureOut">
              <a:rPr lang="en-US" smtClean="0"/>
              <a:t>5/3/2024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93201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4DD2A0-FFAD-CC43-9868-FC8E79A0CE1B}" type="datetimeFigureOut">
              <a:rPr lang="en-US" smtClean="0"/>
              <a:t>5/3/2024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1507663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4DD2A0-FFAD-CC43-9868-FC8E79A0CE1B}" type="datetimeFigureOut">
              <a:rPr lang="en-US" smtClean="0"/>
              <a:t>5/3/2024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2214389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4DD2A0-FFAD-CC43-9868-FC8E79A0CE1B}"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2560807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4DD2A0-FFAD-CC43-9868-FC8E79A0CE1B}"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C7998-4D1D-3E4E-8031-FFD33514B5BF}" type="slidenum">
              <a:rPr lang="en-US" smtClean="0"/>
              <a:t>‹#›</a:t>
            </a:fld>
            <a:endParaRPr lang="en-US"/>
          </a:p>
        </p:txBody>
      </p:sp>
    </p:spTree>
    <p:extLst>
      <p:ext uri="{BB962C8B-B14F-4D97-AF65-F5344CB8AC3E}">
        <p14:creationId xmlns:p14="http://schemas.microsoft.com/office/powerpoint/2010/main" val="272156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C4DD2A0-FFAD-CC43-9868-FC8E79A0CE1B}" type="datetimeFigureOut">
              <a:rPr lang="en-US" smtClean="0"/>
              <a:t>5/3/2024</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1FC7998-4D1D-3E4E-8031-FFD33514B5BF}" type="slidenum">
              <a:rPr lang="en-US" smtClean="0"/>
              <a:t>‹#›</a:t>
            </a:fld>
            <a:endParaRPr lang="en-US"/>
          </a:p>
        </p:txBody>
      </p:sp>
    </p:spTree>
    <p:extLst>
      <p:ext uri="{BB962C8B-B14F-4D97-AF65-F5344CB8AC3E}">
        <p14:creationId xmlns:p14="http://schemas.microsoft.com/office/powerpoint/2010/main" val="1691717204"/>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675F9B-E071-2F0B-0A46-8DAD2F35C463}"/>
              </a:ext>
            </a:extLst>
          </p:cNvPr>
          <p:cNvSpPr txBox="1"/>
          <p:nvPr/>
        </p:nvSpPr>
        <p:spPr>
          <a:xfrm>
            <a:off x="2507226" y="1700981"/>
            <a:ext cx="6292645" cy="1015663"/>
          </a:xfrm>
          <a:prstGeom prst="rect">
            <a:avLst/>
          </a:prstGeom>
          <a:noFill/>
        </p:spPr>
        <p:txBody>
          <a:bodyPr wrap="square" rtlCol="0">
            <a:spAutoFit/>
          </a:bodyPr>
          <a:lstStyle/>
          <a:p>
            <a:r>
              <a:rPr lang="en-US" sz="6000" b="1" dirty="0"/>
              <a:t>Faith That Pursues</a:t>
            </a:r>
          </a:p>
        </p:txBody>
      </p:sp>
      <p:sp>
        <p:nvSpPr>
          <p:cNvPr id="4" name="TextBox 3">
            <a:extLst>
              <a:ext uri="{FF2B5EF4-FFF2-40B4-BE49-F238E27FC236}">
                <a16:creationId xmlns:a16="http://schemas.microsoft.com/office/drawing/2014/main" id="{B1E653E7-8F74-EE25-5C93-B5D0C775970D}"/>
              </a:ext>
            </a:extLst>
          </p:cNvPr>
          <p:cNvSpPr txBox="1"/>
          <p:nvPr/>
        </p:nvSpPr>
        <p:spPr>
          <a:xfrm>
            <a:off x="2507226" y="2716644"/>
            <a:ext cx="4080387" cy="523220"/>
          </a:xfrm>
          <a:prstGeom prst="rect">
            <a:avLst/>
          </a:prstGeom>
          <a:noFill/>
        </p:spPr>
        <p:txBody>
          <a:bodyPr wrap="square" rtlCol="0">
            <a:spAutoFit/>
          </a:bodyPr>
          <a:lstStyle/>
          <a:p>
            <a:r>
              <a:rPr lang="en-US" sz="2800" b="1" dirty="0"/>
              <a:t>I Timothy 6:11</a:t>
            </a:r>
          </a:p>
        </p:txBody>
      </p:sp>
    </p:spTree>
    <p:extLst>
      <p:ext uri="{BB962C8B-B14F-4D97-AF65-F5344CB8AC3E}">
        <p14:creationId xmlns:p14="http://schemas.microsoft.com/office/powerpoint/2010/main" val="3315123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AC2A00-EB55-2A8E-1D2E-99716F8B0BA4}"/>
              </a:ext>
            </a:extLst>
          </p:cNvPr>
          <p:cNvSpPr>
            <a:spLocks noGrp="1"/>
          </p:cNvSpPr>
          <p:nvPr>
            <p:ph idx="1"/>
          </p:nvPr>
        </p:nvSpPr>
        <p:spPr>
          <a:xfrm>
            <a:off x="1130812" y="2244871"/>
            <a:ext cx="3034430" cy="2372957"/>
          </a:xfrm>
        </p:spPr>
        <p:txBody>
          <a:bodyPr>
            <a:spAutoFit/>
          </a:bodyPr>
          <a:lstStyle/>
          <a:p>
            <a:pPr marL="0" indent="0" algn="ctr">
              <a:buNone/>
            </a:pPr>
            <a:r>
              <a:rPr lang="en-US" sz="3600" b="1" dirty="0">
                <a:solidFill>
                  <a:srgbClr val="403F3D"/>
                </a:solidFill>
              </a:rPr>
              <a:t>Faith Flees</a:t>
            </a:r>
          </a:p>
          <a:p>
            <a:pPr marL="0" indent="0" algn="ctr">
              <a:buNone/>
            </a:pPr>
            <a:r>
              <a:rPr lang="en-US" sz="2700" dirty="0">
                <a:solidFill>
                  <a:srgbClr val="403F3D"/>
                </a:solidFill>
              </a:rPr>
              <a:t>1 Timothy 6:9-11;</a:t>
            </a:r>
          </a:p>
          <a:p>
            <a:pPr marL="0" indent="0" algn="ctr">
              <a:buNone/>
            </a:pPr>
            <a:r>
              <a:rPr lang="en-US" sz="2700" dirty="0">
                <a:solidFill>
                  <a:srgbClr val="403F3D"/>
                </a:solidFill>
              </a:rPr>
              <a:t>2 Timothy 2:22</a:t>
            </a:r>
          </a:p>
          <a:p>
            <a:pPr marL="0" indent="0" algn="ctr">
              <a:buNone/>
            </a:pPr>
            <a:r>
              <a:rPr lang="en-US" sz="2700" dirty="0">
                <a:solidFill>
                  <a:srgbClr val="403F3D"/>
                </a:solidFill>
              </a:rPr>
              <a:t>cf. Genesis 39:6b-12</a:t>
            </a:r>
          </a:p>
        </p:txBody>
      </p:sp>
      <p:sp>
        <p:nvSpPr>
          <p:cNvPr id="6" name="Content Placeholder 2">
            <a:extLst>
              <a:ext uri="{FF2B5EF4-FFF2-40B4-BE49-F238E27FC236}">
                <a16:creationId xmlns:a16="http://schemas.microsoft.com/office/drawing/2014/main" id="{4A75A2FB-2B15-385B-8053-A74A220EF921}"/>
              </a:ext>
            </a:extLst>
          </p:cNvPr>
          <p:cNvSpPr txBox="1">
            <a:spLocks/>
          </p:cNvSpPr>
          <p:nvPr/>
        </p:nvSpPr>
        <p:spPr>
          <a:xfrm>
            <a:off x="5077612" y="2244871"/>
            <a:ext cx="3034430" cy="3054682"/>
          </a:xfrm>
          <a:prstGeom prst="rect">
            <a:avLst/>
          </a:prstGeom>
        </p:spPr>
        <p:txBody>
          <a:bodyPr vert="horz" lIns="68580" tIns="34290" rIns="68580" bIns="3429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864"/>
              </a:spcBef>
              <a:spcAft>
                <a:spcPts val="600"/>
              </a:spcAft>
              <a:buNone/>
            </a:pPr>
            <a:r>
              <a:rPr lang="en-US" sz="3600" b="1" dirty="0">
                <a:solidFill>
                  <a:srgbClr val="403F3D"/>
                </a:solidFill>
              </a:rPr>
              <a:t>Faith Pursues</a:t>
            </a:r>
          </a:p>
          <a:p>
            <a:pPr marL="0" indent="0" algn="ctr">
              <a:lnSpc>
                <a:spcPct val="100000"/>
              </a:lnSpc>
              <a:spcBef>
                <a:spcPts val="864"/>
              </a:spcBef>
              <a:spcAft>
                <a:spcPts val="600"/>
              </a:spcAft>
              <a:buNone/>
            </a:pPr>
            <a:r>
              <a:rPr lang="en-US" sz="2700" dirty="0">
                <a:solidFill>
                  <a:srgbClr val="403F3D"/>
                </a:solidFill>
              </a:rPr>
              <a:t>1 Timothy 6:11;</a:t>
            </a:r>
          </a:p>
          <a:p>
            <a:pPr marL="0" indent="0" algn="ctr">
              <a:lnSpc>
                <a:spcPct val="100000"/>
              </a:lnSpc>
              <a:spcBef>
                <a:spcPts val="864"/>
              </a:spcBef>
              <a:spcAft>
                <a:spcPts val="600"/>
              </a:spcAft>
              <a:buNone/>
            </a:pPr>
            <a:r>
              <a:rPr lang="en-US" sz="2700" dirty="0">
                <a:solidFill>
                  <a:srgbClr val="403F3D"/>
                </a:solidFill>
              </a:rPr>
              <a:t>Ephesians 4:11-13;</a:t>
            </a:r>
          </a:p>
          <a:p>
            <a:pPr marL="0" indent="0" algn="ctr">
              <a:lnSpc>
                <a:spcPct val="100000"/>
              </a:lnSpc>
              <a:spcBef>
                <a:spcPts val="864"/>
              </a:spcBef>
              <a:spcAft>
                <a:spcPts val="600"/>
              </a:spcAft>
              <a:buNone/>
            </a:pPr>
            <a:r>
              <a:rPr lang="en-US" sz="2700" dirty="0">
                <a:solidFill>
                  <a:srgbClr val="403F3D"/>
                </a:solidFill>
              </a:rPr>
              <a:t>1 Corinthians 11:1;</a:t>
            </a:r>
          </a:p>
          <a:p>
            <a:pPr marL="0" indent="0" algn="ctr">
              <a:lnSpc>
                <a:spcPct val="100000"/>
              </a:lnSpc>
              <a:spcBef>
                <a:spcPts val="864"/>
              </a:spcBef>
              <a:spcAft>
                <a:spcPts val="600"/>
              </a:spcAft>
              <a:buNone/>
            </a:pPr>
            <a:r>
              <a:rPr lang="en-US" sz="2700" dirty="0">
                <a:solidFill>
                  <a:srgbClr val="403F3D"/>
                </a:solidFill>
              </a:rPr>
              <a:t>Galatians 2:20</a:t>
            </a:r>
          </a:p>
        </p:txBody>
      </p:sp>
      <p:sp>
        <p:nvSpPr>
          <p:cNvPr id="2" name="TextBox 1">
            <a:extLst>
              <a:ext uri="{FF2B5EF4-FFF2-40B4-BE49-F238E27FC236}">
                <a16:creationId xmlns:a16="http://schemas.microsoft.com/office/drawing/2014/main" id="{1030CA0A-9C9C-9F03-C85D-7273C20A7C56}"/>
              </a:ext>
            </a:extLst>
          </p:cNvPr>
          <p:cNvSpPr txBox="1"/>
          <p:nvPr/>
        </p:nvSpPr>
        <p:spPr>
          <a:xfrm>
            <a:off x="1668156" y="926757"/>
            <a:ext cx="5863112" cy="861774"/>
          </a:xfrm>
          <a:prstGeom prst="rect">
            <a:avLst/>
          </a:prstGeom>
          <a:noFill/>
        </p:spPr>
        <p:txBody>
          <a:bodyPr wrap="square" rtlCol="0">
            <a:spAutoFit/>
          </a:bodyPr>
          <a:lstStyle/>
          <a:p>
            <a:r>
              <a:rPr lang="en-US" sz="5000" b="1" dirty="0"/>
              <a:t>Two Actions Of Faith</a:t>
            </a:r>
          </a:p>
        </p:txBody>
      </p:sp>
    </p:spTree>
    <p:extLst>
      <p:ext uri="{BB962C8B-B14F-4D97-AF65-F5344CB8AC3E}">
        <p14:creationId xmlns:p14="http://schemas.microsoft.com/office/powerpoint/2010/main" val="163225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03F791-A476-D035-4C21-8787C4520F1A}"/>
              </a:ext>
            </a:extLst>
          </p:cNvPr>
          <p:cNvSpPr>
            <a:spLocks noGrp="1"/>
          </p:cNvSpPr>
          <p:nvPr>
            <p:ph idx="1"/>
          </p:nvPr>
        </p:nvSpPr>
        <p:spPr>
          <a:xfrm>
            <a:off x="631299" y="2023575"/>
            <a:ext cx="8364419" cy="3597908"/>
          </a:xfrm>
        </p:spPr>
        <p:txBody>
          <a:bodyPr wrap="square">
            <a:spAutoFit/>
          </a:bodyPr>
          <a:lstStyle/>
          <a:p>
            <a:pPr>
              <a:buClr>
                <a:schemeClr val="tx1"/>
              </a:buClr>
            </a:pPr>
            <a:r>
              <a:rPr lang="en-US" sz="2800" b="1" dirty="0">
                <a:solidFill>
                  <a:srgbClr val="403F3D"/>
                </a:solidFill>
              </a:rPr>
              <a:t>Flight Empties, Pursuit Fills </a:t>
            </a:r>
            <a:r>
              <a:rPr lang="en-US" sz="2800" dirty="0">
                <a:solidFill>
                  <a:srgbClr val="403F3D"/>
                </a:solidFill>
              </a:rPr>
              <a:t>– Matthew 12:30, 43-45</a:t>
            </a:r>
          </a:p>
          <a:p>
            <a:pPr>
              <a:buClr>
                <a:schemeClr val="tx1"/>
              </a:buClr>
            </a:pPr>
            <a:r>
              <a:rPr lang="en-US" sz="2800" b="1" dirty="0">
                <a:solidFill>
                  <a:srgbClr val="403F3D"/>
                </a:solidFill>
              </a:rPr>
              <a:t>Faith that Pursues Reflects a More Intimate Knowledge of God </a:t>
            </a:r>
            <a:r>
              <a:rPr lang="en-US" sz="2800" dirty="0">
                <a:solidFill>
                  <a:srgbClr val="403F3D"/>
                </a:solidFill>
              </a:rPr>
              <a:t>– 1 John 1:5; 4:8 (cf. Luke 10:36-37)</a:t>
            </a:r>
          </a:p>
          <a:p>
            <a:pPr>
              <a:buClr>
                <a:schemeClr val="tx1"/>
              </a:buClr>
            </a:pPr>
            <a:r>
              <a:rPr lang="en-US" sz="2800" b="1" dirty="0">
                <a:solidFill>
                  <a:srgbClr val="403F3D"/>
                </a:solidFill>
              </a:rPr>
              <a:t>Faith that Pursues Trusts in God’s Grace </a:t>
            </a:r>
            <a:r>
              <a:rPr lang="en-US" sz="2800" dirty="0">
                <a:solidFill>
                  <a:srgbClr val="403F3D"/>
                </a:solidFill>
              </a:rPr>
              <a:t>–</a:t>
            </a:r>
            <a:br>
              <a:rPr lang="en-US" sz="2800" dirty="0">
                <a:solidFill>
                  <a:srgbClr val="403F3D"/>
                </a:solidFill>
              </a:rPr>
            </a:br>
            <a:r>
              <a:rPr lang="en-US" sz="2800" dirty="0">
                <a:solidFill>
                  <a:srgbClr val="403F3D"/>
                </a:solidFill>
              </a:rPr>
              <a:t>2 Peter 1:5-11; 3:18; 1 Corinthians 15:10</a:t>
            </a:r>
          </a:p>
          <a:p>
            <a:pPr>
              <a:buClr>
                <a:schemeClr val="tx1"/>
              </a:buClr>
            </a:pPr>
            <a:r>
              <a:rPr lang="en-US" sz="2800" b="1" dirty="0">
                <a:solidFill>
                  <a:srgbClr val="403F3D"/>
                </a:solidFill>
              </a:rPr>
              <a:t>Faith that Pursues is a Working Faith </a:t>
            </a:r>
            <a:r>
              <a:rPr lang="en-US" sz="2800" dirty="0">
                <a:solidFill>
                  <a:srgbClr val="403F3D"/>
                </a:solidFill>
              </a:rPr>
              <a:t>– Galatians 5:6; 1 Thessalonians 1:2-3; James 4:17</a:t>
            </a:r>
          </a:p>
        </p:txBody>
      </p:sp>
      <p:sp>
        <p:nvSpPr>
          <p:cNvPr id="2" name="TextBox 1">
            <a:extLst>
              <a:ext uri="{FF2B5EF4-FFF2-40B4-BE49-F238E27FC236}">
                <a16:creationId xmlns:a16="http://schemas.microsoft.com/office/drawing/2014/main" id="{181C4A75-0E01-B52A-5BD7-0E422706771E}"/>
              </a:ext>
            </a:extLst>
          </p:cNvPr>
          <p:cNvSpPr txBox="1"/>
          <p:nvPr/>
        </p:nvSpPr>
        <p:spPr>
          <a:xfrm>
            <a:off x="877326" y="852614"/>
            <a:ext cx="7412953" cy="861774"/>
          </a:xfrm>
          <a:prstGeom prst="rect">
            <a:avLst/>
          </a:prstGeom>
          <a:noFill/>
        </p:spPr>
        <p:txBody>
          <a:bodyPr wrap="square" rtlCol="0">
            <a:spAutoFit/>
          </a:bodyPr>
          <a:lstStyle/>
          <a:p>
            <a:r>
              <a:rPr lang="en-US" sz="5000" b="1" dirty="0"/>
              <a:t>The Importance Of Pursuit</a:t>
            </a:r>
          </a:p>
        </p:txBody>
      </p:sp>
    </p:spTree>
    <p:extLst>
      <p:ext uri="{BB962C8B-B14F-4D97-AF65-F5344CB8AC3E}">
        <p14:creationId xmlns:p14="http://schemas.microsoft.com/office/powerpoint/2010/main" val="260745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748547-57C0-DB0A-E703-57F3065267EC}"/>
              </a:ext>
            </a:extLst>
          </p:cNvPr>
          <p:cNvSpPr>
            <a:spLocks noGrp="1"/>
          </p:cNvSpPr>
          <p:nvPr>
            <p:ph idx="1"/>
          </p:nvPr>
        </p:nvSpPr>
        <p:spPr>
          <a:xfrm>
            <a:off x="826792" y="1934149"/>
            <a:ext cx="2455101" cy="1963614"/>
          </a:xfrm>
        </p:spPr>
        <p:txBody>
          <a:bodyPr>
            <a:spAutoFit/>
          </a:bodyPr>
          <a:lstStyle/>
          <a:p>
            <a:pPr marL="0" indent="0" algn="ctr">
              <a:buNone/>
            </a:pPr>
            <a:r>
              <a:rPr lang="en-US" sz="2700" b="1" dirty="0">
                <a:solidFill>
                  <a:srgbClr val="403F3D"/>
                </a:solidFill>
              </a:rPr>
              <a:t>Righteousness and Godliness</a:t>
            </a:r>
          </a:p>
          <a:p>
            <a:pPr marL="0" indent="0" algn="ctr">
              <a:buNone/>
            </a:pPr>
            <a:r>
              <a:rPr lang="en-US" sz="2400" dirty="0">
                <a:solidFill>
                  <a:srgbClr val="403F3D"/>
                </a:solidFill>
              </a:rPr>
              <a:t>Matthew 6:33;</a:t>
            </a:r>
          </a:p>
          <a:p>
            <a:pPr marL="0" indent="0" algn="ctr">
              <a:buNone/>
            </a:pPr>
            <a:r>
              <a:rPr lang="en-US" sz="2400" dirty="0">
                <a:solidFill>
                  <a:srgbClr val="403F3D"/>
                </a:solidFill>
              </a:rPr>
              <a:t>1 Timothy 4:7</a:t>
            </a:r>
          </a:p>
        </p:txBody>
      </p:sp>
      <p:sp>
        <p:nvSpPr>
          <p:cNvPr id="6" name="Content Placeholder 2">
            <a:extLst>
              <a:ext uri="{FF2B5EF4-FFF2-40B4-BE49-F238E27FC236}">
                <a16:creationId xmlns:a16="http://schemas.microsoft.com/office/drawing/2014/main" id="{86F3B717-4212-2F93-D7A5-B58D564BD13C}"/>
              </a:ext>
            </a:extLst>
          </p:cNvPr>
          <p:cNvSpPr txBox="1">
            <a:spLocks/>
          </p:cNvSpPr>
          <p:nvPr/>
        </p:nvSpPr>
        <p:spPr>
          <a:xfrm>
            <a:off x="3740156" y="1965359"/>
            <a:ext cx="2329841" cy="2577629"/>
          </a:xfrm>
          <a:prstGeom prst="rect">
            <a:avLst/>
          </a:prstGeom>
        </p:spPr>
        <p:txBody>
          <a:bodyPr vert="horz" lIns="68580" tIns="34290" rIns="68580" bIns="3429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648"/>
              </a:spcBef>
              <a:spcAft>
                <a:spcPts val="600"/>
              </a:spcAft>
              <a:buNone/>
            </a:pPr>
            <a:r>
              <a:rPr lang="en-US" sz="2700" b="1" dirty="0">
                <a:solidFill>
                  <a:srgbClr val="403F3D"/>
                </a:solidFill>
              </a:rPr>
              <a:t>Faith and Love</a:t>
            </a:r>
          </a:p>
          <a:p>
            <a:pPr marL="0" indent="0" algn="ctr">
              <a:lnSpc>
                <a:spcPct val="100000"/>
              </a:lnSpc>
              <a:spcBef>
                <a:spcPts val="648"/>
              </a:spcBef>
              <a:spcAft>
                <a:spcPts val="600"/>
              </a:spcAft>
              <a:buNone/>
            </a:pPr>
            <a:r>
              <a:rPr lang="en-US" sz="2400" dirty="0">
                <a:solidFill>
                  <a:srgbClr val="403F3D"/>
                </a:solidFill>
              </a:rPr>
              <a:t>Romans 10:17;</a:t>
            </a:r>
          </a:p>
          <a:p>
            <a:pPr marL="0" indent="0" algn="ctr">
              <a:lnSpc>
                <a:spcPct val="100000"/>
              </a:lnSpc>
              <a:spcBef>
                <a:spcPts val="648"/>
              </a:spcBef>
              <a:spcAft>
                <a:spcPts val="600"/>
              </a:spcAft>
              <a:buNone/>
            </a:pPr>
            <a:r>
              <a:rPr lang="en-US" sz="2400" dirty="0">
                <a:solidFill>
                  <a:srgbClr val="403F3D"/>
                </a:solidFill>
              </a:rPr>
              <a:t>James 2:14-17;</a:t>
            </a:r>
          </a:p>
          <a:p>
            <a:pPr marL="0" indent="0" algn="ctr">
              <a:lnSpc>
                <a:spcPct val="100000"/>
              </a:lnSpc>
              <a:spcBef>
                <a:spcPts val="648"/>
              </a:spcBef>
              <a:spcAft>
                <a:spcPts val="600"/>
              </a:spcAft>
              <a:buNone/>
            </a:pPr>
            <a:r>
              <a:rPr lang="en-US" sz="2400" dirty="0">
                <a:solidFill>
                  <a:srgbClr val="403F3D"/>
                </a:solidFill>
              </a:rPr>
              <a:t>Ephesians 6:16;</a:t>
            </a:r>
          </a:p>
          <a:p>
            <a:pPr marL="0" indent="0" algn="ctr">
              <a:lnSpc>
                <a:spcPct val="100000"/>
              </a:lnSpc>
              <a:spcBef>
                <a:spcPts val="648"/>
              </a:spcBef>
              <a:spcAft>
                <a:spcPts val="600"/>
              </a:spcAft>
              <a:buNone/>
            </a:pPr>
            <a:r>
              <a:rPr lang="en-US" sz="2400" dirty="0">
                <a:solidFill>
                  <a:srgbClr val="403F3D"/>
                </a:solidFill>
              </a:rPr>
              <a:t>1 John 5:1-3</a:t>
            </a:r>
          </a:p>
        </p:txBody>
      </p:sp>
      <p:sp>
        <p:nvSpPr>
          <p:cNvPr id="7" name="Content Placeholder 2">
            <a:extLst>
              <a:ext uri="{FF2B5EF4-FFF2-40B4-BE49-F238E27FC236}">
                <a16:creationId xmlns:a16="http://schemas.microsoft.com/office/drawing/2014/main" id="{A24D21D8-4AA6-55CA-D775-5989436C4DA4}"/>
              </a:ext>
            </a:extLst>
          </p:cNvPr>
          <p:cNvSpPr txBox="1">
            <a:spLocks/>
          </p:cNvSpPr>
          <p:nvPr/>
        </p:nvSpPr>
        <p:spPr>
          <a:xfrm>
            <a:off x="6326659" y="1971220"/>
            <a:ext cx="2469658" cy="1423467"/>
          </a:xfrm>
          <a:prstGeom prst="rect">
            <a:avLst/>
          </a:prstGeom>
        </p:spPr>
        <p:txBody>
          <a:bodyPr vert="horz" wrap="square" lIns="68580" tIns="34290" rIns="68580" bIns="3429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648"/>
              </a:spcBef>
              <a:spcAft>
                <a:spcPts val="600"/>
              </a:spcAft>
              <a:buNone/>
            </a:pPr>
            <a:r>
              <a:rPr lang="en-US" sz="2700" b="1" dirty="0">
                <a:solidFill>
                  <a:srgbClr val="403F3D"/>
                </a:solidFill>
              </a:rPr>
              <a:t>Patience and Gentleness</a:t>
            </a:r>
          </a:p>
          <a:p>
            <a:pPr marL="0" indent="0" algn="ctr">
              <a:lnSpc>
                <a:spcPct val="100000"/>
              </a:lnSpc>
              <a:spcBef>
                <a:spcPts val="648"/>
              </a:spcBef>
              <a:spcAft>
                <a:spcPts val="600"/>
              </a:spcAft>
              <a:buNone/>
            </a:pPr>
            <a:r>
              <a:rPr lang="en-US" sz="2400" dirty="0">
                <a:solidFill>
                  <a:srgbClr val="403F3D"/>
                </a:solidFill>
              </a:rPr>
              <a:t>James 1:2-4, 19-21</a:t>
            </a:r>
          </a:p>
        </p:txBody>
      </p:sp>
      <p:sp>
        <p:nvSpPr>
          <p:cNvPr id="2" name="TextBox 1">
            <a:extLst>
              <a:ext uri="{FF2B5EF4-FFF2-40B4-BE49-F238E27FC236}">
                <a16:creationId xmlns:a16="http://schemas.microsoft.com/office/drawing/2014/main" id="{4374594F-B4E1-AB73-6A2A-3017E38D2E48}"/>
              </a:ext>
            </a:extLst>
          </p:cNvPr>
          <p:cNvSpPr txBox="1"/>
          <p:nvPr/>
        </p:nvSpPr>
        <p:spPr>
          <a:xfrm>
            <a:off x="877326" y="852614"/>
            <a:ext cx="7412953" cy="861774"/>
          </a:xfrm>
          <a:prstGeom prst="rect">
            <a:avLst/>
          </a:prstGeom>
          <a:noFill/>
        </p:spPr>
        <p:txBody>
          <a:bodyPr wrap="square" rtlCol="0">
            <a:spAutoFit/>
          </a:bodyPr>
          <a:lstStyle/>
          <a:p>
            <a:r>
              <a:rPr lang="en-US" sz="5000" b="1" dirty="0"/>
              <a:t>Pursue</a:t>
            </a:r>
          </a:p>
        </p:txBody>
      </p:sp>
    </p:spTree>
    <p:extLst>
      <p:ext uri="{BB962C8B-B14F-4D97-AF65-F5344CB8AC3E}">
        <p14:creationId xmlns:p14="http://schemas.microsoft.com/office/powerpoint/2010/main" val="405053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714979" y="1219200"/>
            <a:ext cx="7662906" cy="5078313"/>
          </a:xfrm>
        </p:spPr>
        <p:txBody>
          <a:bodyPr wrap="square">
            <a:spAutoFit/>
          </a:bodyPr>
          <a:lstStyle/>
          <a:p>
            <a:pPr algn="l">
              <a:spcBef>
                <a:spcPts val="0"/>
              </a:spcBef>
              <a:spcAft>
                <a:spcPts val="0"/>
              </a:spcAft>
              <a:buClr>
                <a:schemeClr val="tx1"/>
              </a:buClr>
              <a:buFont typeface="Arial" panose="020B0604020202020204" pitchFamily="34" charset="0"/>
              <a:buChar char="•"/>
            </a:pPr>
            <a:r>
              <a:rPr lang="en-US" sz="3600" dirty="0">
                <a:solidFill>
                  <a:schemeClr val="tx1"/>
                </a:solidFill>
                <a:cs typeface="Arial" panose="020B0604020202020204" pitchFamily="34" charset="0"/>
              </a:rPr>
              <a:t> Hear the Word of God</a:t>
            </a:r>
          </a:p>
          <a:p>
            <a:pPr lvl="1" algn="l">
              <a:spcBef>
                <a:spcPts val="0"/>
              </a:spcBef>
              <a:spcAft>
                <a:spcPts val="0"/>
              </a:spcAft>
              <a:buClr>
                <a:schemeClr val="tx1"/>
              </a:buClr>
              <a:buFont typeface="Arial" panose="020B0604020202020204" pitchFamily="34" charset="0"/>
              <a:buChar char="•"/>
            </a:pPr>
            <a:r>
              <a:rPr lang="en-US" sz="3600" dirty="0">
                <a:solidFill>
                  <a:schemeClr val="tx1"/>
                </a:solidFill>
                <a:cs typeface="Arial" panose="020B0604020202020204" pitchFamily="34" charset="0"/>
              </a:rPr>
              <a:t> Romans 10:8 – “But what does it say? ‘</a:t>
            </a:r>
            <a:r>
              <a:rPr lang="en-US" sz="3600" b="1" dirty="0">
                <a:solidFill>
                  <a:schemeClr val="tx1"/>
                </a:solidFill>
                <a:cs typeface="Arial" panose="020B0604020202020204" pitchFamily="34" charset="0"/>
              </a:rPr>
              <a:t>The word is near you</a:t>
            </a:r>
            <a:r>
              <a:rPr lang="en-US" sz="3600" dirty="0">
                <a:solidFill>
                  <a:schemeClr val="tx1"/>
                </a:solidFill>
                <a:cs typeface="Arial" panose="020B0604020202020204" pitchFamily="34" charset="0"/>
              </a:rPr>
              <a:t>, in your mouth and in your heart’ (that is, the word of faith that we proclaim)”</a:t>
            </a:r>
          </a:p>
          <a:p>
            <a:pPr algn="l">
              <a:spcBef>
                <a:spcPts val="0"/>
              </a:spcBef>
              <a:spcAft>
                <a:spcPts val="0"/>
              </a:spcAft>
              <a:buClr>
                <a:schemeClr val="tx1"/>
              </a:buClr>
              <a:buFont typeface="Arial" panose="020B0604020202020204" pitchFamily="34" charset="0"/>
              <a:buChar char="•"/>
            </a:pPr>
            <a:r>
              <a:rPr lang="en-US" sz="3600" dirty="0">
                <a:solidFill>
                  <a:schemeClr val="tx1"/>
                </a:solidFill>
                <a:cs typeface="Arial" panose="020B0604020202020204" pitchFamily="34" charset="0"/>
              </a:rPr>
              <a:t> Believe that Jesus is the Savior</a:t>
            </a:r>
          </a:p>
          <a:p>
            <a:pPr lvl="1" algn="l">
              <a:spcBef>
                <a:spcPts val="0"/>
              </a:spcBef>
              <a:spcAft>
                <a:spcPts val="0"/>
              </a:spcAft>
              <a:buClr>
                <a:schemeClr val="tx1"/>
              </a:buClr>
              <a:buFont typeface="Arial" panose="020B0604020202020204" pitchFamily="34" charset="0"/>
              <a:buChar char="•"/>
            </a:pPr>
            <a:r>
              <a:rPr lang="en-US" sz="3600" dirty="0">
                <a:solidFill>
                  <a:schemeClr val="tx1"/>
                </a:solidFill>
                <a:cs typeface="Arial" panose="020B0604020202020204" pitchFamily="34" charset="0"/>
              </a:rPr>
              <a:t> Romans 10:11 – “For the Scripture says, ‘</a:t>
            </a:r>
            <a:r>
              <a:rPr lang="en-US" sz="3600" b="1" dirty="0">
                <a:solidFill>
                  <a:schemeClr val="tx1"/>
                </a:solidFill>
                <a:cs typeface="Arial" panose="020B0604020202020204" pitchFamily="34" charset="0"/>
              </a:rPr>
              <a:t>Everyone who believes in him</a:t>
            </a:r>
            <a:r>
              <a:rPr lang="en-US" sz="3600" dirty="0">
                <a:solidFill>
                  <a:schemeClr val="tx1"/>
                </a:solidFill>
                <a:cs typeface="Arial" panose="020B0604020202020204" pitchFamily="34" charset="0"/>
              </a:rPr>
              <a:t>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863078" y="384048"/>
            <a:ext cx="7874765"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b="1" i="0" u="none" strike="noStrike" kern="0" cap="none" spc="0" normalizeH="0" baseline="0" noProof="0" dirty="0">
                <a:ln>
                  <a:noFill/>
                </a:ln>
                <a:solidFill>
                  <a:schemeClr val="tx1"/>
                </a:solidFill>
                <a:effectLst/>
                <a:uLnTx/>
                <a:uFillTx/>
                <a:cs typeface="Arial" panose="020B0604020202020204" pitchFamily="34" charset="0"/>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707294" y="1312080"/>
            <a:ext cx="7509953" cy="5309146"/>
          </a:xfrm>
        </p:spPr>
        <p:txBody>
          <a:bodyPr wrap="square">
            <a:spAutoFit/>
          </a:bodyPr>
          <a:lstStyle/>
          <a:p>
            <a:pPr algn="l">
              <a:spcBef>
                <a:spcPts val="0"/>
              </a:spcBef>
              <a:buClr>
                <a:schemeClr val="tx1"/>
              </a:buClr>
              <a:buFont typeface="Arial" panose="020B0604020202020204" pitchFamily="34" charset="0"/>
              <a:buChar char="•"/>
            </a:pPr>
            <a:r>
              <a:rPr lang="en-US" sz="3600" dirty="0">
                <a:solidFill>
                  <a:schemeClr val="tx1"/>
                </a:solidFill>
                <a:cs typeface="Arial" panose="020B0604020202020204" pitchFamily="34" charset="0"/>
              </a:rPr>
              <a:t> Repent of your sins</a:t>
            </a:r>
          </a:p>
          <a:p>
            <a:pPr lvl="1" algn="l">
              <a:spcBef>
                <a:spcPts val="0"/>
              </a:spcBef>
              <a:buClr>
                <a:schemeClr val="tx1"/>
              </a:buClr>
              <a:buFont typeface="Arial" panose="020B0604020202020204" pitchFamily="34" charset="0"/>
              <a:buChar char="•"/>
            </a:pPr>
            <a:r>
              <a:rPr lang="en-US" sz="3600" dirty="0">
                <a:solidFill>
                  <a:schemeClr val="tx1"/>
                </a:solidFill>
                <a:cs typeface="Arial" panose="020B0604020202020204" pitchFamily="34" charset="0"/>
              </a:rPr>
              <a:t> Acts 3:19 – “</a:t>
            </a:r>
            <a:r>
              <a:rPr lang="en-US" sz="3600" b="1" dirty="0">
                <a:solidFill>
                  <a:schemeClr val="tx1"/>
                </a:solidFill>
                <a:cs typeface="Arial" panose="020B0604020202020204" pitchFamily="34" charset="0"/>
              </a:rPr>
              <a:t>Repent</a:t>
            </a:r>
            <a:r>
              <a:rPr lang="en-US" sz="3600" dirty="0">
                <a:solidFill>
                  <a:schemeClr val="tx1"/>
                </a:solidFill>
                <a:cs typeface="Arial" panose="020B0604020202020204" pitchFamily="34" charset="0"/>
              </a:rPr>
              <a:t> therefore, and turn again, </a:t>
            </a:r>
            <a:r>
              <a:rPr lang="en-US" sz="3600" b="1" dirty="0">
                <a:solidFill>
                  <a:schemeClr val="tx1"/>
                </a:solidFill>
                <a:cs typeface="Arial" panose="020B0604020202020204" pitchFamily="34" charset="0"/>
              </a:rPr>
              <a:t>that your sins may be blotted out</a:t>
            </a:r>
            <a:r>
              <a:rPr lang="en-US" sz="3600" dirty="0">
                <a:solidFill>
                  <a:schemeClr val="tx1"/>
                </a:solidFill>
                <a:cs typeface="Arial" panose="020B0604020202020204" pitchFamily="34" charset="0"/>
              </a:rPr>
              <a:t>”</a:t>
            </a:r>
          </a:p>
          <a:p>
            <a:pPr algn="l">
              <a:spcBef>
                <a:spcPts val="0"/>
              </a:spcBef>
              <a:buClr>
                <a:schemeClr val="tx1"/>
              </a:buClr>
              <a:buFont typeface="Arial" panose="020B0604020202020204" pitchFamily="34" charset="0"/>
              <a:buChar char="•"/>
            </a:pPr>
            <a:r>
              <a:rPr lang="en-US" sz="3600" dirty="0">
                <a:solidFill>
                  <a:schemeClr val="tx1"/>
                </a:solidFill>
                <a:cs typeface="Arial" panose="020B0604020202020204" pitchFamily="34" charset="0"/>
              </a:rPr>
              <a:t> Confess that Jesus is the Son of God</a:t>
            </a:r>
          </a:p>
          <a:p>
            <a:pPr lvl="1">
              <a:spcBef>
                <a:spcPts val="0"/>
              </a:spcBef>
              <a:buClr>
                <a:schemeClr val="tx1"/>
              </a:buClr>
              <a:buFont typeface="Arial" panose="020B0604020202020204" pitchFamily="34" charset="0"/>
              <a:buChar char="•"/>
            </a:pPr>
            <a:r>
              <a:rPr lang="en-US" sz="3600" dirty="0">
                <a:solidFill>
                  <a:schemeClr val="tx1"/>
                </a:solidFill>
                <a:cs typeface="Arial" panose="020B0604020202020204" pitchFamily="34" charset="0"/>
              </a:rPr>
              <a:t> Romans 10:10 – “</a:t>
            </a:r>
            <a:r>
              <a:rPr lang="en-US" sz="3600" dirty="0">
                <a:cs typeface="Arial" panose="020B0604020202020204" pitchFamily="34" charset="0"/>
              </a:rPr>
              <a:t>For with the heart one believes and is justified, and </a:t>
            </a:r>
            <a:r>
              <a:rPr lang="en-US" sz="3600" b="1" dirty="0">
                <a:cs typeface="Arial" panose="020B0604020202020204" pitchFamily="34" charset="0"/>
              </a:rPr>
              <a:t>with the mouth one confesses</a:t>
            </a:r>
            <a:r>
              <a:rPr lang="en-US" sz="3600" dirty="0">
                <a:cs typeface="Arial" panose="020B0604020202020204" pitchFamily="34" charset="0"/>
              </a:rPr>
              <a:t> and is saved.</a:t>
            </a:r>
            <a:r>
              <a:rPr lang="en-US" sz="3600" dirty="0">
                <a:solidFill>
                  <a:schemeClr val="tx1"/>
                </a:solidFill>
                <a:cs typeface="Arial" panose="020B0604020202020204" pitchFamily="34" charset="0"/>
              </a:rPr>
              <a:t>”</a:t>
            </a:r>
          </a:p>
        </p:txBody>
      </p:sp>
      <p:sp>
        <p:nvSpPr>
          <p:cNvPr id="2" name="Rectangle 2">
            <a:extLst>
              <a:ext uri="{FF2B5EF4-FFF2-40B4-BE49-F238E27FC236}">
                <a16:creationId xmlns:a16="http://schemas.microsoft.com/office/drawing/2014/main" id="{037B9936-A895-058C-BAB5-FE18E79CC818}"/>
              </a:ext>
            </a:extLst>
          </p:cNvPr>
          <p:cNvSpPr txBox="1">
            <a:spLocks noChangeArrowheads="1"/>
          </p:cNvSpPr>
          <p:nvPr/>
        </p:nvSpPr>
        <p:spPr bwMode="auto">
          <a:xfrm>
            <a:off x="863078" y="384048"/>
            <a:ext cx="7874765"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b="1" i="0" u="none" strike="noStrike" kern="0" cap="none" spc="0" normalizeH="0" baseline="0" noProof="0" dirty="0">
                <a:ln>
                  <a:noFill/>
                </a:ln>
                <a:solidFill>
                  <a:schemeClr val="tx1"/>
                </a:solidFill>
                <a:effectLst/>
                <a:uLnTx/>
                <a:uFillTx/>
                <a:cs typeface="Arial" panose="020B0604020202020204" pitchFamily="34" charset="0"/>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121857" y="1227177"/>
            <a:ext cx="7972720" cy="5678478"/>
          </a:xfrm>
        </p:spPr>
        <p:txBody>
          <a:bodyPr wrap="square">
            <a:spAutoFit/>
          </a:bodyPr>
          <a:lstStyle/>
          <a:p>
            <a:pPr algn="l">
              <a:spcBef>
                <a:spcPts val="0"/>
              </a:spcBef>
              <a:spcAft>
                <a:spcPts val="0"/>
              </a:spcAft>
              <a:buClr>
                <a:schemeClr val="tx1"/>
              </a:buClr>
              <a:buFont typeface="Arial" panose="020B0604020202020204" pitchFamily="34" charset="0"/>
              <a:buChar char="•"/>
            </a:pPr>
            <a:r>
              <a:rPr lang="en-US" sz="3300" dirty="0">
                <a:solidFill>
                  <a:schemeClr val="tx1"/>
                </a:solidFill>
                <a:cs typeface="Arial" panose="020B0604020202020204" pitchFamily="34" charset="0"/>
              </a:rPr>
              <a:t> Be immersed in water (baptized)</a:t>
            </a:r>
          </a:p>
          <a:p>
            <a:pPr lvl="1" algn="l">
              <a:spcBef>
                <a:spcPts val="0"/>
              </a:spcBef>
              <a:spcAft>
                <a:spcPts val="0"/>
              </a:spcAft>
              <a:buClr>
                <a:schemeClr val="tx1"/>
              </a:buClr>
              <a:buFont typeface="Arial" panose="020B0604020202020204" pitchFamily="34" charset="0"/>
              <a:buChar char="•"/>
            </a:pPr>
            <a:r>
              <a:rPr lang="en-US" sz="3300" dirty="0">
                <a:solidFill>
                  <a:schemeClr val="tx1"/>
                </a:solidFill>
                <a:cs typeface="Arial" panose="020B0604020202020204" pitchFamily="34" charset="0"/>
              </a:rPr>
              <a:t> Acts 2:38 – “And Peter said to them, ‘Repent and </a:t>
            </a:r>
            <a:r>
              <a:rPr lang="en-US" sz="3300" b="1" dirty="0">
                <a:solidFill>
                  <a:schemeClr val="tx1"/>
                </a:solidFill>
                <a:cs typeface="Arial" panose="020B0604020202020204" pitchFamily="34" charset="0"/>
              </a:rPr>
              <a:t>be baptized every one of you</a:t>
            </a:r>
            <a:r>
              <a:rPr lang="en-US" sz="3300" dirty="0">
                <a:solidFill>
                  <a:schemeClr val="tx1"/>
                </a:solidFill>
                <a:cs typeface="Arial" panose="020B0604020202020204" pitchFamily="34" charset="0"/>
              </a:rPr>
              <a:t> in the name of Jesus Christ for the forgiveness of your sins, and you will receive the gift of the Holy Spirit.’”</a:t>
            </a:r>
          </a:p>
          <a:p>
            <a:pPr algn="l">
              <a:spcBef>
                <a:spcPts val="0"/>
              </a:spcBef>
              <a:spcAft>
                <a:spcPts val="0"/>
              </a:spcAft>
              <a:buClr>
                <a:schemeClr val="tx1"/>
              </a:buClr>
              <a:buFont typeface="Arial" panose="020B0604020202020204" pitchFamily="34" charset="0"/>
              <a:buChar char="•"/>
            </a:pPr>
            <a:r>
              <a:rPr lang="en-US" sz="3300" dirty="0">
                <a:solidFill>
                  <a:schemeClr val="tx1"/>
                </a:solidFill>
                <a:cs typeface="Arial" panose="020B0604020202020204" pitchFamily="34" charset="0"/>
              </a:rPr>
              <a:t> Remain faithful</a:t>
            </a:r>
          </a:p>
          <a:p>
            <a:pPr lvl="1">
              <a:spcBef>
                <a:spcPts val="0"/>
              </a:spcBef>
              <a:buClr>
                <a:schemeClr val="tx1"/>
              </a:buClr>
              <a:buFont typeface="Arial" panose="020B0604020202020204" pitchFamily="34" charset="0"/>
              <a:buChar char="•"/>
            </a:pPr>
            <a:r>
              <a:rPr lang="en-US" sz="3300" dirty="0">
                <a:solidFill>
                  <a:schemeClr val="tx1"/>
                </a:solidFill>
                <a:cs typeface="Arial" panose="020B0604020202020204" pitchFamily="34" charset="0"/>
              </a:rPr>
              <a:t>I Corinthians 15:1-2 – “… </a:t>
            </a:r>
            <a:r>
              <a:rPr lang="en-US" sz="3300" dirty="0">
                <a:cs typeface="Arial" panose="020B0604020202020204" pitchFamily="34" charset="0"/>
              </a:rPr>
              <a:t>by which you are being saved, </a:t>
            </a:r>
            <a:r>
              <a:rPr lang="en-US" sz="3300" b="1" dirty="0">
                <a:cs typeface="Arial" panose="020B0604020202020204" pitchFamily="34" charset="0"/>
              </a:rPr>
              <a:t>if you hold fast</a:t>
            </a:r>
            <a:r>
              <a:rPr lang="en-US" sz="3300" dirty="0">
                <a:cs typeface="Arial" panose="020B0604020202020204" pitchFamily="34" charset="0"/>
              </a:rPr>
              <a:t> to the word I preached to you – unless you believed in vain.</a:t>
            </a:r>
            <a:r>
              <a:rPr lang="en-US" sz="3300" dirty="0">
                <a:solidFill>
                  <a:schemeClr val="tx1"/>
                </a:solidFill>
                <a:cs typeface="Arial" panose="020B0604020202020204" pitchFamily="34" charset="0"/>
              </a:rPr>
              <a:t>”</a:t>
            </a:r>
          </a:p>
        </p:txBody>
      </p:sp>
      <p:sp>
        <p:nvSpPr>
          <p:cNvPr id="2" name="Rectangle 2">
            <a:extLst>
              <a:ext uri="{FF2B5EF4-FFF2-40B4-BE49-F238E27FC236}">
                <a16:creationId xmlns:a16="http://schemas.microsoft.com/office/drawing/2014/main" id="{F85F8AB9-9F61-600F-D8EF-D151304B905C}"/>
              </a:ext>
            </a:extLst>
          </p:cNvPr>
          <p:cNvSpPr txBox="1">
            <a:spLocks noChangeArrowheads="1"/>
          </p:cNvSpPr>
          <p:nvPr/>
        </p:nvSpPr>
        <p:spPr bwMode="auto">
          <a:xfrm>
            <a:off x="863078" y="384048"/>
            <a:ext cx="7874765"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b="1" i="0" u="none" strike="noStrike" kern="0" cap="none" spc="0" normalizeH="0" baseline="0" noProof="0" dirty="0">
                <a:ln>
                  <a:noFill/>
                </a:ln>
                <a:solidFill>
                  <a:schemeClr val="tx1"/>
                </a:solidFill>
                <a:effectLst/>
                <a:uLnTx/>
                <a:uFillTx/>
                <a:cs typeface="Arial" panose="020B0604020202020204" pitchFamily="34" charset="0"/>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190</TotalTime>
  <Words>2193</Words>
  <Application>Microsoft Office PowerPoint</Application>
  <PresentationFormat>On-screen Show (4:3)</PresentationFormat>
  <Paragraphs>105</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Corbel</vt:lpstr>
      <vt:lpstr>Parallax</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Faith That Pursues</dc:title>
  <dc:creator>Richard Lidh; Jeremiah Cox</dc:creator>
  <cp:lastModifiedBy>Richard Lidh</cp:lastModifiedBy>
  <cp:revision>11</cp:revision>
  <cp:lastPrinted>2024-02-25T04:08:51Z</cp:lastPrinted>
  <dcterms:created xsi:type="dcterms:W3CDTF">2024-02-02T22:51:56Z</dcterms:created>
  <dcterms:modified xsi:type="dcterms:W3CDTF">2024-05-04T02:00:44Z</dcterms:modified>
</cp:coreProperties>
</file>